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68" r:id="rId8"/>
    <p:sldId id="267" r:id="rId9"/>
    <p:sldId id="269" r:id="rId10"/>
    <p:sldId id="259" r:id="rId11"/>
    <p:sldId id="270" r:id="rId12"/>
    <p:sldId id="272" r:id="rId13"/>
    <p:sldId id="271" r:id="rId14"/>
    <p:sldId id="275" r:id="rId15"/>
    <p:sldId id="274" r:id="rId16"/>
    <p:sldId id="273" r:id="rId17"/>
    <p:sldId id="279" r:id="rId18"/>
    <p:sldId id="278" r:id="rId19"/>
    <p:sldId id="277" r:id="rId20"/>
    <p:sldId id="276" r:id="rId21"/>
    <p:sldId id="282" r:id="rId22"/>
    <p:sldId id="288" r:id="rId23"/>
    <p:sldId id="284" r:id="rId24"/>
    <p:sldId id="283" r:id="rId25"/>
    <p:sldId id="281" r:id="rId26"/>
    <p:sldId id="287" r:id="rId27"/>
    <p:sldId id="260" r:id="rId28"/>
    <p:sldId id="289" r:id="rId29"/>
    <p:sldId id="292" r:id="rId30"/>
    <p:sldId id="293" r:id="rId31"/>
    <p:sldId id="291" r:id="rId32"/>
    <p:sldId id="290" r:id="rId33"/>
    <p:sldId id="297" r:id="rId34"/>
    <p:sldId id="296" r:id="rId35"/>
    <p:sldId id="295" r:id="rId36"/>
    <p:sldId id="294" r:id="rId37"/>
    <p:sldId id="314" r:id="rId38"/>
    <p:sldId id="299" r:id="rId39"/>
    <p:sldId id="298" r:id="rId40"/>
    <p:sldId id="262" r:id="rId41"/>
    <p:sldId id="300" r:id="rId42"/>
    <p:sldId id="303" r:id="rId43"/>
    <p:sldId id="304" r:id="rId44"/>
    <p:sldId id="308" r:id="rId45"/>
    <p:sldId id="261" r:id="rId46"/>
    <p:sldId id="301" r:id="rId47"/>
    <p:sldId id="309" r:id="rId48"/>
    <p:sldId id="310" r:id="rId49"/>
    <p:sldId id="311" r:id="rId50"/>
    <p:sldId id="312" r:id="rId51"/>
    <p:sldId id="313" r:id="rId52"/>
    <p:sldId id="258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131"/>
    <a:srgbClr val="A50021"/>
    <a:srgbClr val="CC3399"/>
    <a:srgbClr val="800000"/>
    <a:srgbClr val="336600"/>
    <a:srgbClr val="993366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64" d="100"/>
          <a:sy n="64" d="100"/>
        </p:scale>
        <p:origin x="-181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240A20-43F3-43B2-AF25-28CC5CF47FB8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F82484-2386-4C72-BF54-A9D4B2FA14E4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Journal club</a:t>
            </a:r>
            <a:endParaRPr lang="th-TH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แพทย์ประจำบ้านปี</a:t>
            </a:r>
            <a:r>
              <a:rPr lang="en-US" dirty="0" smtClean="0"/>
              <a:t>2 </a:t>
            </a:r>
            <a:r>
              <a:rPr lang="th-TH" dirty="0" smtClean="0"/>
              <a:t>กิตติพิชญ์ อุ</a:t>
            </a:r>
            <a:r>
              <a:rPr lang="th-TH" dirty="0" err="1" smtClean="0"/>
              <a:t>ลิศ</a:t>
            </a:r>
            <a:endParaRPr lang="th-TH" dirty="0" smtClean="0"/>
          </a:p>
          <a:p>
            <a:r>
              <a:rPr lang="th-TH" dirty="0" smtClean="0"/>
              <a:t>อาจารย์ </a:t>
            </a:r>
            <a:r>
              <a:rPr lang="th-TH" dirty="0" err="1" smtClean="0"/>
              <a:t>นพดล</a:t>
            </a:r>
            <a:r>
              <a:rPr lang="th-TH" dirty="0" smtClean="0"/>
              <a:t> </a:t>
            </a:r>
            <a:r>
              <a:rPr lang="th-TH" dirty="0" err="1" smtClean="0"/>
              <a:t>ชื่นศิ</a:t>
            </a:r>
            <a:r>
              <a:rPr lang="th-TH" dirty="0" smtClean="0"/>
              <a:t>ริเกษม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50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3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Study design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Prospective </a:t>
            </a:r>
            <a:r>
              <a:rPr lang="en-US" dirty="0"/>
              <a:t>observational design </a:t>
            </a:r>
            <a:r>
              <a:rPr lang="en-US" dirty="0" smtClean="0"/>
              <a:t>without any interventions</a:t>
            </a:r>
          </a:p>
          <a:p>
            <a:r>
              <a:rPr lang="en-US" dirty="0" smtClean="0"/>
              <a:t>Approvals </a:t>
            </a:r>
            <a:r>
              <a:rPr lang="en-US" dirty="0"/>
              <a:t>from Institutional </a:t>
            </a:r>
            <a:r>
              <a:rPr lang="en-US" dirty="0" smtClean="0"/>
              <a:t>Review Boards </a:t>
            </a:r>
            <a:r>
              <a:rPr lang="en-US" dirty="0"/>
              <a:t>were obtained from University Health Network </a:t>
            </a:r>
            <a:r>
              <a:rPr lang="en-US" dirty="0" smtClean="0"/>
              <a:t>and Mount </a:t>
            </a:r>
            <a:r>
              <a:rPr lang="en-US" dirty="0"/>
              <a:t>Sinai Hospital, both at Toronto (UHN: </a:t>
            </a:r>
            <a:r>
              <a:rPr lang="en-US" dirty="0" smtClean="0"/>
              <a:t>06-0135-AE and </a:t>
            </a:r>
            <a:r>
              <a:rPr lang="en-US" dirty="0"/>
              <a:t>07-0515-AE; MSH: 06-0143-E and 07-0183-E)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87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Study subjects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18 years or older</a:t>
            </a:r>
          </a:p>
          <a:p>
            <a:pPr lvl="1"/>
            <a:r>
              <a:rPr lang="en-US" dirty="0" smtClean="0"/>
              <a:t>ASA physical status I to IV </a:t>
            </a:r>
          </a:p>
          <a:p>
            <a:pPr lvl="1"/>
            <a:r>
              <a:rPr lang="en-US" dirty="0" smtClean="0"/>
              <a:t>scheduled for elective surgical procedures</a:t>
            </a:r>
            <a:endParaRPr lang="th-TH" dirty="0" smtClean="0"/>
          </a:p>
          <a:p>
            <a:r>
              <a:rPr lang="en-US" dirty="0" smtClean="0"/>
              <a:t>Excluded patients</a:t>
            </a:r>
          </a:p>
          <a:p>
            <a:pPr lvl="1"/>
            <a:r>
              <a:rPr lang="en-US" dirty="0"/>
              <a:t>unwilling or unable to give </a:t>
            </a:r>
            <a:r>
              <a:rPr lang="en-US" dirty="0" smtClean="0"/>
              <a:t>informed consent 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/>
              <a:t>to have </a:t>
            </a:r>
            <a:r>
              <a:rPr lang="en-US" dirty="0" smtClean="0"/>
              <a:t>abnormal EEG findings </a:t>
            </a:r>
            <a:r>
              <a:rPr lang="en-US" dirty="0"/>
              <a:t>(e.g., brain tumor, </a:t>
            </a:r>
            <a:r>
              <a:rPr lang="en-US" dirty="0" smtClean="0"/>
              <a:t>epilepsy surgery</a:t>
            </a:r>
            <a:r>
              <a:rPr lang="en-US" dirty="0"/>
              <a:t>, patients with deep brain stimulators)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5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Patient recruitment and follow up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Preoperative visit for informed consent</a:t>
            </a:r>
          </a:p>
          <a:p>
            <a:r>
              <a:rPr lang="en-US" dirty="0" smtClean="0"/>
              <a:t>Consented patients </a:t>
            </a:r>
            <a:r>
              <a:rPr lang="en-US" dirty="0"/>
              <a:t>underwent sleep studies with a </a:t>
            </a:r>
            <a:r>
              <a:rPr lang="en-US" dirty="0" smtClean="0"/>
              <a:t>10-channel </a:t>
            </a:r>
            <a:r>
              <a:rPr lang="fr-FR" dirty="0" smtClean="0"/>
              <a:t>portable </a:t>
            </a:r>
            <a:r>
              <a:rPr lang="fr-FR" dirty="0" err="1"/>
              <a:t>polysomnography</a:t>
            </a:r>
            <a:r>
              <a:rPr lang="fr-FR" dirty="0"/>
              <a:t> </a:t>
            </a:r>
            <a:r>
              <a:rPr lang="fr-FR" dirty="0" err="1"/>
              <a:t>device</a:t>
            </a:r>
            <a:r>
              <a:rPr lang="fr-FR" dirty="0"/>
              <a:t> (</a:t>
            </a:r>
            <a:r>
              <a:rPr lang="fr-FR" dirty="0" err="1"/>
              <a:t>Embletta</a:t>
            </a:r>
            <a:r>
              <a:rPr lang="fr-FR" dirty="0"/>
              <a:t> X100, </a:t>
            </a:r>
            <a:r>
              <a:rPr lang="fr-FR" dirty="0" smtClean="0"/>
              <a:t>Embla, </a:t>
            </a:r>
            <a:r>
              <a:rPr lang="en-US" dirty="0" smtClean="0"/>
              <a:t>Broomfield</a:t>
            </a:r>
            <a:r>
              <a:rPr lang="en-US" dirty="0"/>
              <a:t>, CO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full-night </a:t>
            </a:r>
            <a:r>
              <a:rPr lang="en-US" dirty="0" err="1" smtClean="0"/>
              <a:t>polysomnography</a:t>
            </a:r>
            <a:r>
              <a:rPr lang="en-US" dirty="0" smtClean="0"/>
              <a:t> with </a:t>
            </a:r>
            <a:r>
              <a:rPr lang="en-US" dirty="0" err="1" smtClean="0"/>
              <a:t>Embletta</a:t>
            </a:r>
            <a:r>
              <a:rPr lang="en-US" dirty="0" smtClean="0"/>
              <a:t> X100 was performed, </a:t>
            </a:r>
          </a:p>
          <a:p>
            <a:pPr lvl="1"/>
            <a:r>
              <a:rPr lang="en-US" dirty="0" smtClean="0"/>
              <a:t>preoperatively at home </a:t>
            </a:r>
          </a:p>
          <a:p>
            <a:pPr lvl="1"/>
            <a:r>
              <a:rPr lang="en-US" dirty="0" smtClean="0"/>
              <a:t>postoperative night 1 and 3 in the hospital or at home</a:t>
            </a:r>
            <a:endParaRPr lang="th-TH" dirty="0" smtClean="0"/>
          </a:p>
          <a:p>
            <a:r>
              <a:rPr lang="en-US" dirty="0"/>
              <a:t>At bedtime, a sleep technician </a:t>
            </a:r>
            <a:r>
              <a:rPr lang="en-US" dirty="0" smtClean="0"/>
              <a:t>connected the </a:t>
            </a:r>
            <a:r>
              <a:rPr lang="en-US" dirty="0"/>
              <a:t>portable </a:t>
            </a:r>
            <a:r>
              <a:rPr lang="en-US" dirty="0" err="1"/>
              <a:t>polysomnography</a:t>
            </a:r>
            <a:r>
              <a:rPr lang="en-US" dirty="0"/>
              <a:t> </a:t>
            </a:r>
            <a:r>
              <a:rPr lang="en-US" dirty="0" smtClean="0"/>
              <a:t>device at patient and retrieved it back the following morning</a:t>
            </a:r>
          </a:p>
        </p:txBody>
      </p:sp>
    </p:spTree>
    <p:extLst>
      <p:ext uri="{BB962C8B-B14F-4D97-AF65-F5344CB8AC3E}">
        <p14:creationId xmlns:p14="http://schemas.microsoft.com/office/powerpoint/2010/main" val="11499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Patient follow up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recordings from the portable </a:t>
            </a:r>
            <a:r>
              <a:rPr lang="en-US" dirty="0" err="1"/>
              <a:t>polysomnography</a:t>
            </a:r>
            <a:r>
              <a:rPr lang="en-US" dirty="0"/>
              <a:t> </a:t>
            </a:r>
            <a:r>
              <a:rPr lang="en-US" dirty="0" smtClean="0"/>
              <a:t>were scored </a:t>
            </a:r>
            <a:r>
              <a:rPr lang="en-US" dirty="0"/>
              <a:t>by a certified </a:t>
            </a:r>
            <a:r>
              <a:rPr lang="en-US" dirty="0" err="1"/>
              <a:t>polysomnographic</a:t>
            </a:r>
            <a:r>
              <a:rPr lang="en-US" dirty="0"/>
              <a:t> technologist </a:t>
            </a:r>
            <a:r>
              <a:rPr lang="en-US" dirty="0" smtClean="0"/>
              <a:t>and reviewed </a:t>
            </a:r>
            <a:r>
              <a:rPr lang="en-US" dirty="0"/>
              <a:t>by a sleep </a:t>
            </a:r>
            <a:r>
              <a:rPr lang="en-US" dirty="0" smtClean="0"/>
              <a:t>physician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Parameters recorded</a:t>
            </a:r>
          </a:p>
          <a:p>
            <a:pPr lvl="1"/>
            <a:r>
              <a:rPr lang="en-US" dirty="0" smtClean="0"/>
              <a:t>Apnea index</a:t>
            </a:r>
          </a:p>
          <a:p>
            <a:pPr lvl="1"/>
            <a:r>
              <a:rPr lang="en-US" dirty="0" smtClean="0"/>
              <a:t>Hypopnea index</a:t>
            </a:r>
          </a:p>
          <a:p>
            <a:pPr lvl="1"/>
            <a:r>
              <a:rPr lang="en-US" dirty="0" smtClean="0"/>
              <a:t>AHI</a:t>
            </a:r>
          </a:p>
          <a:p>
            <a:pPr lvl="1"/>
            <a:r>
              <a:rPr lang="en-US" dirty="0" smtClean="0"/>
              <a:t>REM sleep AHI and Non-REM sleep AHI</a:t>
            </a:r>
          </a:p>
          <a:p>
            <a:pPr lvl="1"/>
            <a:r>
              <a:rPr lang="en-US" dirty="0" smtClean="0"/>
              <a:t>RDI</a:t>
            </a:r>
          </a:p>
          <a:p>
            <a:pPr lvl="1"/>
            <a:r>
              <a:rPr lang="en-US" dirty="0" smtClean="0"/>
              <a:t>RERAs</a:t>
            </a:r>
          </a:p>
          <a:p>
            <a:pPr lvl="1"/>
            <a:r>
              <a:rPr lang="en-US" dirty="0" smtClean="0"/>
              <a:t>Respiratory  arousal index</a:t>
            </a:r>
          </a:p>
          <a:p>
            <a:pPr lvl="1"/>
            <a:r>
              <a:rPr lang="en-US" dirty="0" smtClean="0"/>
              <a:t>Oxygen desaturation index</a:t>
            </a:r>
          </a:p>
          <a:p>
            <a:pPr lvl="1"/>
            <a:r>
              <a:rPr lang="en-US" dirty="0" smtClean="0"/>
              <a:t>CT90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75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Patient follow up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/>
              <a:t>all </a:t>
            </a:r>
            <a:r>
              <a:rPr lang="en-US" dirty="0" err="1"/>
              <a:t>polysomnography</a:t>
            </a:r>
            <a:r>
              <a:rPr lang="en-US" dirty="0"/>
              <a:t> recordings </a:t>
            </a:r>
            <a:r>
              <a:rPr lang="en-US" dirty="0" smtClean="0"/>
              <a:t>were scored </a:t>
            </a:r>
            <a:r>
              <a:rPr lang="en-US" dirty="0"/>
              <a:t>after the patients were discharged from the </a:t>
            </a:r>
            <a:r>
              <a:rPr lang="en-US" dirty="0" smtClean="0"/>
              <a:t>hospital</a:t>
            </a:r>
          </a:p>
          <a:p>
            <a:r>
              <a:rPr lang="en-US" dirty="0"/>
              <a:t>The anesthesiologists and the surgeons caring for the </a:t>
            </a:r>
            <a:r>
              <a:rPr lang="en-US" dirty="0" smtClean="0"/>
              <a:t>study patients </a:t>
            </a:r>
            <a:r>
              <a:rPr lang="en-US" dirty="0"/>
              <a:t>were </a:t>
            </a:r>
            <a:r>
              <a:rPr lang="en-US" dirty="0" smtClean="0"/>
              <a:t>blinded</a:t>
            </a:r>
          </a:p>
          <a:p>
            <a:r>
              <a:rPr lang="en-US" dirty="0"/>
              <a:t>the health </a:t>
            </a:r>
            <a:r>
              <a:rPr lang="en-US" dirty="0" smtClean="0"/>
              <a:t>care team </a:t>
            </a:r>
            <a:r>
              <a:rPr lang="en-US" dirty="0"/>
              <a:t>provided routine care to their </a:t>
            </a:r>
            <a:r>
              <a:rPr lang="en-US" dirty="0" smtClean="0"/>
              <a:t>patients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02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 patient classification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on–sleep apnea patients</a:t>
            </a:r>
          </a:p>
          <a:p>
            <a:pPr lvl="1"/>
            <a:r>
              <a:rPr lang="en-US" dirty="0" smtClean="0"/>
              <a:t>AHI ≤ 5 events/h on the preoperative home </a:t>
            </a:r>
            <a:r>
              <a:rPr lang="en-US" dirty="0" err="1" smtClean="0"/>
              <a:t>polysomnography</a:t>
            </a: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ostoperative SDB group</a:t>
            </a:r>
          </a:p>
          <a:p>
            <a:pPr lvl="1"/>
            <a:r>
              <a:rPr lang="en-US" dirty="0" smtClean="0"/>
              <a:t>AHI &gt; 15 events/h on postoperative night 1 or night 3 </a:t>
            </a:r>
          </a:p>
          <a:p>
            <a:r>
              <a:rPr lang="en-US" dirty="0"/>
              <a:t>P</a:t>
            </a:r>
            <a:r>
              <a:rPr lang="en-US" dirty="0" smtClean="0"/>
              <a:t>ostoperative non-SDB group</a:t>
            </a:r>
            <a:endParaRPr lang="th-TH" dirty="0" smtClean="0"/>
          </a:p>
          <a:p>
            <a:pPr lvl="1"/>
            <a:r>
              <a:rPr lang="en-US" dirty="0" smtClean="0"/>
              <a:t>AHI ≤ 15 events/h on both postoperative night 1 and 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9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Anesthesia and Postoperative Pain Control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 balanced anesthetic technique was used in all patients</a:t>
            </a:r>
          </a:p>
          <a:p>
            <a:pPr lvl="1"/>
            <a:r>
              <a:rPr lang="en-US" dirty="0" smtClean="0"/>
              <a:t>General anesthesia </a:t>
            </a:r>
          </a:p>
          <a:p>
            <a:pPr lvl="1"/>
            <a:r>
              <a:rPr lang="en-US" dirty="0" smtClean="0"/>
              <a:t>Regional anesthesia</a:t>
            </a:r>
            <a:endParaRPr lang="th-TH" dirty="0" smtClean="0"/>
          </a:p>
          <a:p>
            <a:r>
              <a:rPr lang="en-US" dirty="0"/>
              <a:t>Both </a:t>
            </a:r>
            <a:r>
              <a:rPr lang="en-US" dirty="0" smtClean="0"/>
              <a:t>groups received </a:t>
            </a:r>
            <a:r>
              <a:rPr lang="en-US" dirty="0"/>
              <a:t>a narcotic in the postoperative </a:t>
            </a:r>
            <a:r>
              <a:rPr lang="en-US" dirty="0" smtClean="0"/>
              <a:t>period</a:t>
            </a:r>
          </a:p>
        </p:txBody>
      </p:sp>
    </p:spTree>
    <p:extLst>
      <p:ext uri="{BB962C8B-B14F-4D97-AF65-F5344CB8AC3E}">
        <p14:creationId xmlns:p14="http://schemas.microsoft.com/office/powerpoint/2010/main" val="36528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Anesthesia and Postoperative Pain Control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All patients were reviewed twice daily by the Acute Pain Service team</a:t>
            </a:r>
          </a:p>
          <a:p>
            <a:pPr lvl="1"/>
            <a:r>
              <a:rPr lang="en-US" dirty="0" smtClean="0"/>
              <a:t>IV morphine PCA was initiated when the verbal pain score was ≥4</a:t>
            </a:r>
          </a:p>
          <a:p>
            <a:pPr lvl="1"/>
            <a:r>
              <a:rPr lang="en-US" dirty="0" smtClean="0"/>
              <a:t>Increased the immediate-release oxycodone dose and/or added controlled-release oxycodone to achieve a verbal pain score of 4 or less for pain</a:t>
            </a:r>
          </a:p>
          <a:p>
            <a:r>
              <a:rPr lang="en-US" dirty="0"/>
              <a:t>The clinical decision of oxygen therapy or CPAP </a:t>
            </a:r>
            <a:r>
              <a:rPr lang="en-US" dirty="0" smtClean="0"/>
              <a:t>therapy was </a:t>
            </a:r>
            <a:r>
              <a:rPr lang="en-US" dirty="0"/>
              <a:t>made by the perioperative care </a:t>
            </a:r>
            <a:r>
              <a:rPr lang="en-US" dirty="0" smtClean="0"/>
              <a:t>team </a:t>
            </a:r>
          </a:p>
          <a:p>
            <a:pPr lvl="1"/>
            <a:r>
              <a:rPr lang="en-US" dirty="0" smtClean="0"/>
              <a:t>if SpO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/>
              <a:t>oximeter</a:t>
            </a:r>
            <a:r>
              <a:rPr lang="en-US" dirty="0"/>
              <a:t> monitoring is </a:t>
            </a:r>
            <a:r>
              <a:rPr lang="en-US" dirty="0" smtClean="0"/>
              <a:t>less than </a:t>
            </a:r>
            <a:r>
              <a:rPr lang="en-US" dirty="0"/>
              <a:t>94%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23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Sample size estimation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The simulation </a:t>
            </a:r>
            <a:r>
              <a:rPr lang="en-US" dirty="0" smtClean="0"/>
              <a:t>studies demonstrated </a:t>
            </a:r>
            <a:r>
              <a:rPr lang="en-US" dirty="0"/>
              <a:t>that logistic regression models require </a:t>
            </a:r>
            <a:r>
              <a:rPr lang="en-US" dirty="0" smtClean="0"/>
              <a:t>10 or </a:t>
            </a:r>
            <a:r>
              <a:rPr lang="en-US" dirty="0"/>
              <a:t>more cases with events per predictor to produce </a:t>
            </a:r>
            <a:r>
              <a:rPr lang="en-US" dirty="0" smtClean="0"/>
              <a:t>stable estimates.</a:t>
            </a:r>
          </a:p>
          <a:p>
            <a:r>
              <a:rPr lang="en-US" dirty="0" smtClean="0"/>
              <a:t>If include </a:t>
            </a:r>
            <a:r>
              <a:rPr lang="en-US" dirty="0"/>
              <a:t>3 predictors with a </a:t>
            </a:r>
            <a:r>
              <a:rPr lang="en-US" dirty="0" smtClean="0"/>
              <a:t>prevalence of </a:t>
            </a:r>
            <a:r>
              <a:rPr lang="en-US" dirty="0"/>
              <a:t>postoperative moderate-to-severe SDB of 26%, the </a:t>
            </a:r>
            <a:r>
              <a:rPr lang="en-US" dirty="0" smtClean="0"/>
              <a:t>estimated sample </a:t>
            </a:r>
            <a:r>
              <a:rPr lang="en-US" dirty="0"/>
              <a:t>size would </a:t>
            </a:r>
            <a:r>
              <a:rPr lang="en-US" dirty="0" smtClean="0"/>
              <a:t>be 10x(3/0.26)=115 or </a:t>
            </a:r>
            <a:r>
              <a:rPr lang="en-US" dirty="0"/>
              <a:t>more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23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80920" cy="172819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ostoperative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Sleep-Disordered Breathing in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Patients Without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Preoperative Sleep Apnea</a:t>
            </a:r>
            <a:endParaRPr lang="th-TH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1187624" y="5981700"/>
            <a:ext cx="8568952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Anesthesia Analgesia • </a:t>
            </a:r>
            <a:r>
              <a:rPr lang="en-US" sz="2000" b="1" dirty="0">
                <a:solidFill>
                  <a:schemeClr val="tx1"/>
                </a:solidFill>
              </a:rPr>
              <a:t>June 2015 • Volume 120 • Number 6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SAS </a:t>
            </a:r>
            <a:r>
              <a:rPr lang="en-US" dirty="0"/>
              <a:t>9.3 </a:t>
            </a:r>
            <a:r>
              <a:rPr lang="en-US" dirty="0" smtClean="0"/>
              <a:t>for Windows </a:t>
            </a:r>
            <a:r>
              <a:rPr lang="en-US" dirty="0"/>
              <a:t>(SAS Institute, Cary, NC) was used for data </a:t>
            </a:r>
            <a:r>
              <a:rPr lang="en-US" dirty="0" smtClean="0"/>
              <a:t>analysis</a:t>
            </a:r>
          </a:p>
          <a:p>
            <a:r>
              <a:rPr lang="en-US" dirty="0"/>
              <a:t>All the statistical tests are 2-tailed tests, and </a:t>
            </a:r>
            <a:r>
              <a:rPr lang="en-US" i="1" dirty="0"/>
              <a:t>P </a:t>
            </a:r>
            <a:r>
              <a:rPr lang="en-US" dirty="0"/>
              <a:t>&lt; 0.05 </a:t>
            </a:r>
            <a:r>
              <a:rPr lang="en-US" dirty="0" smtClean="0"/>
              <a:t>or adjusted </a:t>
            </a:r>
            <a:r>
              <a:rPr lang="en-US" i="1" dirty="0"/>
              <a:t>P </a:t>
            </a:r>
            <a:r>
              <a:rPr lang="en-US" dirty="0"/>
              <a:t>&lt; 0.05 was accepted as statistically significant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7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Categorical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resented </a:t>
            </a:r>
            <a:r>
              <a:rPr lang="en-US" dirty="0" smtClean="0"/>
              <a:t>as </a:t>
            </a:r>
            <a:r>
              <a:rPr lang="en-US" dirty="0"/>
              <a:t>frequency with </a:t>
            </a:r>
            <a:r>
              <a:rPr lang="en-US" dirty="0" smtClean="0"/>
              <a:t>percentage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statistical significance was </a:t>
            </a:r>
            <a:r>
              <a:rPr lang="en-US" dirty="0"/>
              <a:t>checked by χ2 test or Fisher exact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Continuous </a:t>
            </a:r>
            <a:r>
              <a:rPr lang="en-US" dirty="0"/>
              <a:t>data with normal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mean </a:t>
            </a:r>
            <a:r>
              <a:rPr lang="en-US" dirty="0" smtClean="0"/>
              <a:t>+/-</a:t>
            </a:r>
            <a:r>
              <a:rPr lang="th-TH" dirty="0" smtClean="0"/>
              <a:t> </a:t>
            </a:r>
            <a:r>
              <a:rPr lang="en-US" dirty="0" smtClean="0"/>
              <a:t>SD was </a:t>
            </a:r>
            <a:r>
              <a:rPr lang="en-US" dirty="0" smtClean="0"/>
              <a:t>used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statistical significance was checked with Student </a:t>
            </a:r>
            <a:r>
              <a:rPr lang="en-US" dirty="0" smtClean="0"/>
              <a:t>independent 2-sample </a:t>
            </a:r>
            <a:r>
              <a:rPr lang="en-US" i="1" dirty="0"/>
              <a:t>t </a:t>
            </a:r>
            <a:r>
              <a:rPr lang="en-US" dirty="0" smtClean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5394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Continuous </a:t>
            </a:r>
            <a:r>
              <a:rPr lang="en-US" dirty="0"/>
              <a:t>data with skewed distribution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median (25th, 75th percentile) was </a:t>
            </a:r>
            <a:r>
              <a:rPr lang="en-US" dirty="0" smtClean="0"/>
              <a:t>used</a:t>
            </a:r>
          </a:p>
          <a:p>
            <a:pPr lvl="1"/>
            <a:r>
              <a:rPr lang="en-US" dirty="0" smtClean="0"/>
              <a:t>Mann-Whitney </a:t>
            </a:r>
            <a:r>
              <a:rPr lang="en-US" i="1" dirty="0" smtClean="0"/>
              <a:t>U </a:t>
            </a:r>
            <a:r>
              <a:rPr lang="en-US" dirty="0" smtClean="0"/>
              <a:t>test was used to check the statistical </a:t>
            </a:r>
            <a:r>
              <a:rPr lang="en-US" dirty="0" smtClean="0"/>
              <a:t>significance</a:t>
            </a:r>
            <a:endParaRPr lang="th-TH" dirty="0" smtClean="0"/>
          </a:p>
          <a:p>
            <a:r>
              <a:rPr lang="en-US" dirty="0" smtClean="0"/>
              <a:t>Multiple </a:t>
            </a:r>
            <a:r>
              <a:rPr lang="en-US" dirty="0"/>
              <a:t>comparisons among the correlated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Holm-</a:t>
            </a:r>
            <a:r>
              <a:rPr lang="en-US" dirty="0" err="1" smtClean="0"/>
              <a:t>Bonferroni</a:t>
            </a:r>
            <a:r>
              <a:rPr lang="en-US" dirty="0" smtClean="0"/>
              <a:t> method was used to adjust </a:t>
            </a:r>
            <a:r>
              <a:rPr lang="en-US" i="1" dirty="0" smtClean="0"/>
              <a:t>P </a:t>
            </a:r>
            <a:r>
              <a:rPr lang="en-US" dirty="0" smtClean="0"/>
              <a:t>value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02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perioperative change was </a:t>
            </a:r>
            <a:r>
              <a:rPr lang="en-US" dirty="0" smtClean="0"/>
              <a:t>the difference </a:t>
            </a:r>
            <a:r>
              <a:rPr lang="en-US" dirty="0"/>
              <a:t>in values between postoperative </a:t>
            </a:r>
            <a:r>
              <a:rPr lang="en-US" dirty="0" err="1" smtClean="0"/>
              <a:t>polysomnography</a:t>
            </a:r>
            <a:r>
              <a:rPr lang="en-US" dirty="0" smtClean="0"/>
              <a:t> and </a:t>
            </a:r>
            <a:r>
              <a:rPr lang="en-US" dirty="0"/>
              <a:t>preoperative </a:t>
            </a:r>
            <a:r>
              <a:rPr lang="en-US" dirty="0" smtClean="0"/>
              <a:t>baseline</a:t>
            </a:r>
          </a:p>
          <a:p>
            <a:endParaRPr lang="en-US" dirty="0" smtClean="0"/>
          </a:p>
          <a:p>
            <a:r>
              <a:rPr lang="en-US" dirty="0"/>
              <a:t>Potential risk factors </a:t>
            </a:r>
            <a:r>
              <a:rPr lang="en-US" dirty="0" smtClean="0"/>
              <a:t>were first </a:t>
            </a:r>
            <a:r>
              <a:rPr lang="en-US" dirty="0"/>
              <a:t>evaluated with </a:t>
            </a:r>
            <a:r>
              <a:rPr lang="en-US" dirty="0" err="1"/>
              <a:t>univariate</a:t>
            </a:r>
            <a:r>
              <a:rPr lang="en-US" dirty="0"/>
              <a:t> logistic </a:t>
            </a:r>
            <a:r>
              <a:rPr lang="en-US" dirty="0" smtClean="0"/>
              <a:t>regression, the </a:t>
            </a:r>
            <a:r>
              <a:rPr lang="en-US" dirty="0" smtClean="0"/>
              <a:t>correlation </a:t>
            </a:r>
            <a:r>
              <a:rPr lang="en-US" dirty="0"/>
              <a:t>between the significant factors was </a:t>
            </a:r>
            <a:r>
              <a:rPr lang="en-US" dirty="0" smtClean="0"/>
              <a:t>checked, </a:t>
            </a:r>
            <a:r>
              <a:rPr lang="en-US" dirty="0"/>
              <a:t>and then multivariate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optimal cutoff, sensitivity privilege </a:t>
            </a:r>
            <a:r>
              <a:rPr lang="en-US" dirty="0" smtClean="0"/>
              <a:t>cutoff, and </a:t>
            </a:r>
            <a:r>
              <a:rPr lang="en-US" dirty="0"/>
              <a:t>specificity privilege cutoff value were also </a:t>
            </a:r>
            <a:r>
              <a:rPr lang="en-US" dirty="0" smtClean="0"/>
              <a:t>explored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mean : the </a:t>
            </a:r>
            <a:r>
              <a:rPr lang="en-US" dirty="0"/>
              <a:t>optimal cutoff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the lower </a:t>
            </a:r>
            <a:r>
              <a:rPr lang="en-US" dirty="0"/>
              <a:t>limit </a:t>
            </a:r>
            <a:r>
              <a:rPr lang="en-US" dirty="0" smtClean="0"/>
              <a:t>of </a:t>
            </a:r>
            <a:r>
              <a:rPr lang="en-US" dirty="0"/>
              <a:t>95% </a:t>
            </a:r>
            <a:r>
              <a:rPr lang="en-US" dirty="0" smtClean="0"/>
              <a:t>CI: the sensitivity </a:t>
            </a:r>
            <a:r>
              <a:rPr lang="en-US" dirty="0"/>
              <a:t>privilege cutoff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upper limit of </a:t>
            </a:r>
            <a:r>
              <a:rPr lang="en-US" dirty="0" smtClean="0"/>
              <a:t>95</a:t>
            </a:r>
            <a:r>
              <a:rPr lang="en-US" dirty="0"/>
              <a:t>% </a:t>
            </a:r>
            <a:r>
              <a:rPr lang="en-US" dirty="0" smtClean="0"/>
              <a:t>CI : the </a:t>
            </a:r>
            <a:r>
              <a:rPr lang="en-US" dirty="0"/>
              <a:t>specificity </a:t>
            </a:r>
            <a:r>
              <a:rPr lang="en-US" dirty="0" smtClean="0"/>
              <a:t>privilege cutoff </a:t>
            </a:r>
            <a:r>
              <a:rPr lang="en-US" dirty="0"/>
              <a:t>value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9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At the </a:t>
            </a:r>
            <a:r>
              <a:rPr lang="en-US" dirty="0"/>
              <a:t>gray zone (inconclusive zone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value in the privilege sensitivity side of gray </a:t>
            </a:r>
            <a:r>
              <a:rPr lang="en-US" dirty="0" smtClean="0"/>
              <a:t>zone :low </a:t>
            </a:r>
            <a:r>
              <a:rPr lang="en-US" dirty="0"/>
              <a:t>risk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value in the gray zone </a:t>
            </a:r>
            <a:r>
              <a:rPr lang="en-US" dirty="0" smtClean="0"/>
              <a:t>or inconclusive </a:t>
            </a:r>
            <a:r>
              <a:rPr lang="en-US" dirty="0"/>
              <a:t>area </a:t>
            </a:r>
            <a:r>
              <a:rPr lang="en-US" dirty="0" smtClean="0"/>
              <a:t>:intermediate risk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value in the privilege specificity side </a:t>
            </a:r>
            <a:r>
              <a:rPr lang="en-US" dirty="0" smtClean="0"/>
              <a:t>of gray </a:t>
            </a:r>
            <a:r>
              <a:rPr lang="en-US" dirty="0"/>
              <a:t>zone </a:t>
            </a:r>
            <a:r>
              <a:rPr lang="en-US" dirty="0" smtClean="0"/>
              <a:t>:high </a:t>
            </a:r>
            <a:r>
              <a:rPr lang="en-US" dirty="0"/>
              <a:t>risk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23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Data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2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exact binomial confidence interval method</a:t>
            </a:r>
            <a:endParaRPr lang="th-TH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95% </a:t>
            </a:r>
            <a:r>
              <a:rPr lang="en-US" dirty="0" smtClean="0"/>
              <a:t>confidence interval </a:t>
            </a:r>
            <a:r>
              <a:rPr lang="en-US" dirty="0"/>
              <a:t>of sensitivity, specificity, positive predictive </a:t>
            </a:r>
            <a:r>
              <a:rPr lang="en-US" dirty="0" smtClean="0"/>
              <a:t>value and </a:t>
            </a:r>
            <a:r>
              <a:rPr lang="en-US" dirty="0"/>
              <a:t>negative predictive value for the </a:t>
            </a:r>
            <a:r>
              <a:rPr lang="en-US" dirty="0" smtClean="0"/>
              <a:t>cutoffs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51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rgbClr val="336600"/>
          </a:solidFill>
        </p:spPr>
        <p:txBody>
          <a:bodyPr/>
          <a:lstStyle/>
          <a:p>
            <a:r>
              <a:rPr lang="en-US" b="1" dirty="0" smtClean="0"/>
              <a:t>Results </a:t>
            </a:r>
            <a:endParaRPr lang="th-TH" b="1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5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0" cy="60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1487" y="614614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25.8%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14881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74%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/>
          <a:lstStyle/>
          <a:p>
            <a:r>
              <a:rPr lang="en-US" b="1" dirty="0" smtClean="0"/>
              <a:t>Clinical data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7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2276872"/>
            <a:ext cx="9144000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36512" y="4365104"/>
            <a:ext cx="9144000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Background </a:t>
            </a:r>
            <a:endParaRPr lang="th-TH" b="1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7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/>
          <a:lstStyle/>
          <a:p>
            <a:r>
              <a:rPr lang="en-US" b="1" dirty="0" smtClean="0"/>
              <a:t>Clinical data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16832"/>
            <a:ext cx="89154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Oxygen saturation and oxygen therapy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4005064"/>
            <a:ext cx="5724128" cy="72008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0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840759" cy="618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Preoperative baseline study parameters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" y="1615698"/>
            <a:ext cx="9136435" cy="49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3861048"/>
            <a:ext cx="7452320" cy="144016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64" y="5481228"/>
            <a:ext cx="7444756" cy="18002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7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1553"/>
            <a:ext cx="7560840" cy="603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Changes in sleep study parameters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336217"/>
            <a:ext cx="9133772" cy="626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2236" y="2564904"/>
            <a:ext cx="9026268" cy="1800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496" y="4509120"/>
            <a:ext cx="9026268" cy="216024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496" y="4869160"/>
            <a:ext cx="9026268" cy="576064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8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Factors Associated </a:t>
            </a:r>
            <a:r>
              <a:rPr lang="en-US" b="1" dirty="0" smtClean="0"/>
              <a:t>with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Postoperative </a:t>
            </a:r>
            <a:r>
              <a:rPr lang="en-US" b="1" dirty="0" smtClean="0"/>
              <a:t>SDB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From univariate  logistic regression </a:t>
            </a:r>
          </a:p>
          <a:p>
            <a:pPr lvl="1"/>
            <a:r>
              <a:rPr lang="it-IT" dirty="0"/>
              <a:t>Age</a:t>
            </a:r>
          </a:p>
          <a:p>
            <a:pPr lvl="1"/>
            <a:r>
              <a:rPr lang="it-IT" dirty="0"/>
              <a:t>preoperative AHI</a:t>
            </a:r>
          </a:p>
          <a:p>
            <a:pPr lvl="1"/>
            <a:r>
              <a:rPr lang="it-IT" dirty="0"/>
              <a:t>preoperative RDI</a:t>
            </a:r>
          </a:p>
          <a:p>
            <a:pPr lvl="1"/>
            <a:r>
              <a:rPr lang="en-US" dirty="0"/>
              <a:t>total arousal index</a:t>
            </a:r>
          </a:p>
          <a:p>
            <a:pPr lvl="1"/>
            <a:r>
              <a:rPr lang="en-US" dirty="0"/>
              <a:t>respiratory arousal index</a:t>
            </a:r>
          </a:p>
          <a:p>
            <a:pPr lvl="1"/>
            <a:r>
              <a:rPr lang="en-US" dirty="0"/>
              <a:t>RERA index</a:t>
            </a:r>
          </a:p>
          <a:p>
            <a:pPr lvl="1"/>
            <a:r>
              <a:rPr lang="en-US" dirty="0"/>
              <a:t>awake average Spo2</a:t>
            </a:r>
          </a:p>
          <a:p>
            <a:pPr lvl="1"/>
            <a:r>
              <a:rPr lang="en-US" dirty="0"/>
              <a:t>sleep average </a:t>
            </a:r>
            <a:r>
              <a:rPr lang="en-US" dirty="0" smtClean="0"/>
              <a:t>Spo2</a:t>
            </a:r>
            <a:endParaRPr lang="th-TH" dirty="0" smtClean="0"/>
          </a:p>
          <a:p>
            <a:r>
              <a:rPr lang="it-IT" dirty="0" smtClean="0"/>
              <a:t>They </a:t>
            </a:r>
            <a:r>
              <a:rPr lang="en-US" dirty="0"/>
              <a:t>were found to be significantly associated with the occurrence of postoperative moderate-to-severe SDB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475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Factors Associated </a:t>
            </a:r>
            <a:r>
              <a:rPr lang="en-US" b="1" dirty="0" smtClean="0"/>
              <a:t>with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Postoperative </a:t>
            </a:r>
            <a:r>
              <a:rPr lang="en-US" b="1" dirty="0" smtClean="0"/>
              <a:t>SDB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From multivariate logistic regression analysis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" y="2659819"/>
            <a:ext cx="9144000" cy="27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5496" y="3429000"/>
            <a:ext cx="9106946" cy="158417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3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1013"/>
            <a:ext cx="6480719" cy="60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3366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Predicting Postoperative Moderate-to-Severe SDB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7" y="1988840"/>
            <a:ext cx="9144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Sleep-disordered breathing (SDB)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mildest </a:t>
            </a:r>
          </a:p>
          <a:p>
            <a:pPr lvl="1"/>
            <a:r>
              <a:rPr lang="en-US" dirty="0" smtClean="0"/>
              <a:t>Respiratory effort-related arousals (RERA)</a:t>
            </a:r>
          </a:p>
          <a:p>
            <a:pPr lvl="1"/>
            <a:r>
              <a:rPr lang="en-US" dirty="0" smtClean="0"/>
              <a:t>Upper airway resistance syndrome</a:t>
            </a:r>
          </a:p>
          <a:p>
            <a:r>
              <a:rPr lang="en-US" dirty="0" smtClean="0"/>
              <a:t>The most severe</a:t>
            </a:r>
          </a:p>
          <a:p>
            <a:pPr lvl="1"/>
            <a:r>
              <a:rPr lang="en-US" dirty="0" smtClean="0"/>
              <a:t>Obstructive sleep apnea</a:t>
            </a:r>
          </a:p>
          <a:p>
            <a:pPr lvl="1"/>
            <a:r>
              <a:rPr lang="en-US" dirty="0" smtClean="0"/>
              <a:t>Obstructive apneas and hypopneas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83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b="1" dirty="0" smtClean="0"/>
              <a:t>Discussion </a:t>
            </a:r>
            <a:endParaRPr lang="th-TH" b="1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1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dirty="0" smtClean="0"/>
              <a:t>Discussion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7F2131"/>
          </a:solidFill>
        </p:spPr>
        <p:txBody>
          <a:bodyPr>
            <a:normAutofit/>
          </a:bodyPr>
          <a:lstStyle/>
          <a:p>
            <a:r>
              <a:rPr lang="it-IT" dirty="0"/>
              <a:t>In 120 non–sleep apnea patients, 25.8% </a:t>
            </a:r>
            <a:r>
              <a:rPr lang="en-US" dirty="0"/>
              <a:t>developed moderate-to-severe SDB during the postoperative period</a:t>
            </a:r>
          </a:p>
          <a:p>
            <a:pPr lvl="1"/>
            <a:r>
              <a:rPr lang="en-US" dirty="0"/>
              <a:t>mainly driven by obstructive apneas and hypopneas</a:t>
            </a:r>
          </a:p>
          <a:p>
            <a:endParaRPr lang="en-US" dirty="0" smtClean="0"/>
          </a:p>
          <a:p>
            <a:r>
              <a:rPr lang="en-US" dirty="0" smtClean="0"/>
              <a:t>Analysis </a:t>
            </a:r>
            <a:r>
              <a:rPr lang="en-US" dirty="0"/>
              <a:t>also found that RDI, which </a:t>
            </a:r>
            <a:r>
              <a:rPr lang="en-US" dirty="0" smtClean="0"/>
              <a:t>is equivalent </a:t>
            </a:r>
            <a:r>
              <a:rPr lang="en-US" dirty="0"/>
              <a:t>to AHI + RERA, was associated with the </a:t>
            </a:r>
            <a:r>
              <a:rPr lang="en-US" dirty="0" smtClean="0"/>
              <a:t>occurrence of </a:t>
            </a:r>
            <a:r>
              <a:rPr lang="en-US" dirty="0"/>
              <a:t>postoperative SDB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481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7F2131"/>
          </a:solidFill>
          <a:ln>
            <a:noFill/>
          </a:ln>
        </p:spPr>
        <p:txBody>
          <a:bodyPr/>
          <a:lstStyle/>
          <a:p>
            <a:r>
              <a:rPr lang="en-US" dirty="0"/>
              <a:t>Higher preoperative RDI and age were significantly associated with postoperative moderate-to-severe SDB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sensitivity privilege cutoff at RDI ≥ 4.9 events/h was able to identify 87.1% of patients postoperative moderate-to-severe SDB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76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7F213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One night of </a:t>
            </a:r>
            <a:r>
              <a:rPr lang="en-US" dirty="0" err="1"/>
              <a:t>polysomnography</a:t>
            </a:r>
            <a:r>
              <a:rPr lang="en-US" dirty="0"/>
              <a:t> in </a:t>
            </a:r>
            <a:r>
              <a:rPr lang="en-US" dirty="0" smtClean="0"/>
              <a:t>the preoperative </a:t>
            </a:r>
            <a:r>
              <a:rPr lang="en-US" dirty="0"/>
              <a:t>period may not necessarily reflect what </a:t>
            </a:r>
            <a:r>
              <a:rPr lang="en-US" dirty="0" smtClean="0"/>
              <a:t>will happen postoperatively</a:t>
            </a:r>
          </a:p>
          <a:p>
            <a:endParaRPr lang="en-US" dirty="0" smtClean="0"/>
          </a:p>
          <a:p>
            <a:r>
              <a:rPr lang="en-US" dirty="0" smtClean="0"/>
              <a:t>Fluid shifts or </a:t>
            </a:r>
            <a:r>
              <a:rPr lang="en-US" dirty="0"/>
              <a:t>medications (i.e., opioids or sedatives) may increase </a:t>
            </a:r>
            <a:r>
              <a:rPr lang="en-US" dirty="0" smtClean="0"/>
              <a:t>the AHI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ge </a:t>
            </a:r>
            <a:r>
              <a:rPr lang="en-US" dirty="0"/>
              <a:t>seems to be </a:t>
            </a:r>
            <a:r>
              <a:rPr lang="en-US" dirty="0" smtClean="0"/>
              <a:t>a significant </a:t>
            </a:r>
            <a:r>
              <a:rPr lang="en-US" dirty="0"/>
              <a:t>factor affecting fluid accumulation in the neck </a:t>
            </a:r>
            <a:r>
              <a:rPr lang="en-US" dirty="0" smtClean="0"/>
              <a:t>in to </a:t>
            </a:r>
            <a:r>
              <a:rPr lang="en-US" dirty="0"/>
              <a:t>a saline bolus infusion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6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dirty="0" smtClean="0"/>
              <a:t>Limitation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7F2131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Only one </a:t>
            </a:r>
            <a:r>
              <a:rPr lang="en-US" dirty="0"/>
              <a:t>preoperative </a:t>
            </a:r>
            <a:r>
              <a:rPr lang="en-US" dirty="0" err="1"/>
              <a:t>polysomnography</a:t>
            </a:r>
            <a:r>
              <a:rPr lang="en-US" dirty="0"/>
              <a:t> was </a:t>
            </a:r>
            <a:r>
              <a:rPr lang="en-US" dirty="0" smtClean="0"/>
              <a:t>performed</a:t>
            </a:r>
          </a:p>
          <a:p>
            <a:r>
              <a:rPr lang="en-US" dirty="0"/>
              <a:t>B</a:t>
            </a:r>
            <a:r>
              <a:rPr lang="en-US" dirty="0" smtClean="0"/>
              <a:t>ecause of the </a:t>
            </a:r>
            <a:r>
              <a:rPr lang="en-US" dirty="0"/>
              <a:t>small sample size, we could not examine the effect </a:t>
            </a:r>
            <a:r>
              <a:rPr lang="en-US" dirty="0" smtClean="0"/>
              <a:t>of postoperative SDB </a:t>
            </a:r>
            <a:r>
              <a:rPr lang="en-US" dirty="0"/>
              <a:t>on the incidence </a:t>
            </a:r>
            <a:r>
              <a:rPr lang="en-US" dirty="0" smtClean="0"/>
              <a:t>of perioperative </a:t>
            </a:r>
            <a:r>
              <a:rPr lang="en-US" dirty="0"/>
              <a:t>adverse </a:t>
            </a:r>
            <a:r>
              <a:rPr lang="en-US" dirty="0" smtClean="0"/>
              <a:t>events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analysis on </a:t>
            </a:r>
            <a:r>
              <a:rPr lang="en-US" dirty="0" smtClean="0"/>
              <a:t>prediction of </a:t>
            </a:r>
            <a:r>
              <a:rPr lang="en-US" dirty="0"/>
              <a:t>postoperative moderate-to-severe SDB was </a:t>
            </a:r>
            <a:r>
              <a:rPr lang="en-US" dirty="0" smtClean="0"/>
              <a:t>preliminary. The </a:t>
            </a:r>
            <a:r>
              <a:rPr lang="en-US" dirty="0"/>
              <a:t>results need to be validated in other cohorts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9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b="1" dirty="0" smtClean="0"/>
              <a:t>Conclusions </a:t>
            </a:r>
            <a:endParaRPr lang="th-TH" b="1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1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en-US" dirty="0" smtClean="0"/>
              <a:t>Conclusion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7F2131"/>
          </a:solidFill>
          <a:ln>
            <a:noFill/>
          </a:ln>
        </p:spPr>
        <p:txBody>
          <a:bodyPr/>
          <a:lstStyle/>
          <a:p>
            <a:r>
              <a:rPr lang="en-US" dirty="0"/>
              <a:t>At least 18.3% of non–sleep apnea patients developed </a:t>
            </a:r>
            <a:r>
              <a:rPr lang="en-US" dirty="0" smtClean="0"/>
              <a:t>moderate-to-severe SDB </a:t>
            </a:r>
            <a:r>
              <a:rPr lang="en-US" dirty="0"/>
              <a:t>after surgery. </a:t>
            </a:r>
            <a:endParaRPr lang="en-US" dirty="0" smtClean="0"/>
          </a:p>
          <a:p>
            <a:r>
              <a:rPr lang="en-US" dirty="0" smtClean="0"/>
              <a:t>Age </a:t>
            </a:r>
            <a:r>
              <a:rPr lang="en-US" dirty="0"/>
              <a:t>and preoperative RDI were associated with the occurrence of </a:t>
            </a:r>
            <a:r>
              <a:rPr lang="en-US" dirty="0" smtClean="0"/>
              <a:t>postoperative moderate-to-severe </a:t>
            </a:r>
            <a:r>
              <a:rPr lang="en-US" dirty="0"/>
              <a:t>SDB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24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appraisal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1723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7020272" y="3346171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8100392" y="3877262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8100392" y="4293096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045431" y="486916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9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6071029" y="317122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7164288" y="3659386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6045431" y="4437112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7164288" y="5085184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8832" cy="40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5796136" y="2780928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829407" y="3861048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829407" y="5013176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44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Sleep-disordered breathing (SDB)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Prevalence of moderate to severe SDB</a:t>
            </a:r>
          </a:p>
          <a:p>
            <a:pPr lvl="1"/>
            <a:r>
              <a:rPr lang="en-US" dirty="0" smtClean="0"/>
              <a:t>Apnea-hypopnea index &gt;15 events/h</a:t>
            </a:r>
          </a:p>
          <a:p>
            <a:pPr lvl="1"/>
            <a:r>
              <a:rPr lang="en-US" dirty="0" smtClean="0"/>
              <a:t>17% in 50-70 year old men and 9% in 50-70 year old women</a:t>
            </a:r>
          </a:p>
          <a:p>
            <a:r>
              <a:rPr lang="en-US" dirty="0" smtClean="0"/>
              <a:t>The </a:t>
            </a:r>
            <a:r>
              <a:rPr lang="en-US" dirty="0"/>
              <a:t>prevalence of </a:t>
            </a:r>
            <a:r>
              <a:rPr lang="en-US" dirty="0" smtClean="0"/>
              <a:t>SDB in surgical patients </a:t>
            </a:r>
          </a:p>
          <a:p>
            <a:pPr lvl="1"/>
            <a:r>
              <a:rPr lang="en-US" dirty="0" smtClean="0"/>
              <a:t>vary </a:t>
            </a:r>
            <a:r>
              <a:rPr lang="en-US" dirty="0"/>
              <a:t>with different surgical </a:t>
            </a:r>
            <a:r>
              <a:rPr lang="en-US" dirty="0" smtClean="0"/>
              <a:t>populations: 7-8%</a:t>
            </a:r>
          </a:p>
          <a:p>
            <a:pPr lvl="1"/>
            <a:r>
              <a:rPr lang="en-US" dirty="0" smtClean="0"/>
              <a:t>May be under estimated because of  clinical diagnosed and mostly found in morbidly obese patients </a:t>
            </a:r>
          </a:p>
          <a:p>
            <a:pPr marL="457200" lvl="1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3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2495"/>
            <a:ext cx="8356138" cy="230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3168351" cy="4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7020272" y="3861048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14165" cy="430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7884368" y="270892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935722" y="3324529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935722" y="450912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7884368" y="5085184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88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Thank you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3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Sleep-disordered breathing (SDB)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Significant </a:t>
            </a:r>
            <a:r>
              <a:rPr lang="en-US" dirty="0"/>
              <a:t>clinical </a:t>
            </a:r>
            <a:r>
              <a:rPr lang="en-US" dirty="0" smtClean="0"/>
              <a:t>implications</a:t>
            </a:r>
          </a:p>
          <a:p>
            <a:pPr lvl="1"/>
            <a:r>
              <a:rPr lang="en-US" dirty="0" smtClean="0"/>
              <a:t>more sensitive </a:t>
            </a:r>
            <a:r>
              <a:rPr lang="en-US" dirty="0"/>
              <a:t>to general anesthetics and </a:t>
            </a:r>
            <a:r>
              <a:rPr lang="en-US" dirty="0" smtClean="0"/>
              <a:t>narcotics</a:t>
            </a:r>
          </a:p>
          <a:p>
            <a:pPr lvl="1"/>
            <a:r>
              <a:rPr lang="en-US" dirty="0"/>
              <a:t>increase in upper airway </a:t>
            </a:r>
            <a:r>
              <a:rPr lang="en-US" dirty="0" smtClean="0"/>
              <a:t>collapsibility</a:t>
            </a:r>
          </a:p>
          <a:p>
            <a:pPr lvl="1"/>
            <a:r>
              <a:rPr lang="en-US" dirty="0" smtClean="0"/>
              <a:t>postoperative upper </a:t>
            </a:r>
            <a:r>
              <a:rPr lang="en-US" dirty="0"/>
              <a:t>airway </a:t>
            </a:r>
            <a:r>
              <a:rPr lang="en-US" dirty="0" smtClean="0"/>
              <a:t>obstruction</a:t>
            </a:r>
          </a:p>
          <a:p>
            <a:pPr lvl="1"/>
            <a:r>
              <a:rPr lang="en-US" dirty="0"/>
              <a:t>more likely to receive </a:t>
            </a:r>
            <a:r>
              <a:rPr lang="en-US" dirty="0" err="1"/>
              <a:t>ventilatory</a:t>
            </a:r>
            <a:r>
              <a:rPr lang="en-US" dirty="0"/>
              <a:t>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use more intensive care, step-down</a:t>
            </a:r>
            <a:r>
              <a:rPr lang="en-US" dirty="0"/>
              <a:t>, and telemetry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onsume more </a:t>
            </a:r>
            <a:r>
              <a:rPr lang="en-US" dirty="0"/>
              <a:t>economic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longer </a:t>
            </a:r>
            <a:r>
              <a:rPr lang="en-US" dirty="0"/>
              <a:t>hospital stay</a:t>
            </a:r>
            <a:endParaRPr lang="en-US" dirty="0" smtClean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8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Sleep-disordered breathing (SDB)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Postoperative AHI was </a:t>
            </a:r>
            <a:r>
              <a:rPr lang="en-US" dirty="0"/>
              <a:t>significantly increased in some patients without </a:t>
            </a:r>
            <a:r>
              <a:rPr lang="en-US" dirty="0" smtClean="0"/>
              <a:t>preoperative sleep </a:t>
            </a:r>
            <a:r>
              <a:rPr lang="en-US" dirty="0"/>
              <a:t>apnea (non–sleep apnea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increased risk for SDB-related </a:t>
            </a:r>
            <a:r>
              <a:rPr lang="en-US" dirty="0" smtClean="0"/>
              <a:t>perioperative adverse </a:t>
            </a:r>
            <a:r>
              <a:rPr lang="en-US" dirty="0"/>
              <a:t>events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28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 smtClean="0"/>
              <a:t>Objective 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investigate the </a:t>
            </a:r>
            <a:r>
              <a:rPr lang="en-US" dirty="0"/>
              <a:t>incidence of postoperative moderate-to-severe </a:t>
            </a:r>
            <a:r>
              <a:rPr lang="en-US" dirty="0" smtClean="0"/>
              <a:t>SDB (AHI </a:t>
            </a:r>
            <a:r>
              <a:rPr lang="en-US" dirty="0"/>
              <a:t>&gt; 15 events/h) in patients </a:t>
            </a:r>
            <a:r>
              <a:rPr lang="en-US" dirty="0" smtClean="0"/>
              <a:t>without sleep apnea based </a:t>
            </a:r>
            <a:r>
              <a:rPr lang="en-US" dirty="0"/>
              <a:t>on preoperative </a:t>
            </a:r>
            <a:r>
              <a:rPr lang="en-US" dirty="0" err="1"/>
              <a:t>polysomnography</a:t>
            </a:r>
            <a:r>
              <a:rPr lang="en-US" dirty="0"/>
              <a:t> (AHI ≤ </a:t>
            </a:r>
            <a:r>
              <a:rPr lang="en-US" dirty="0" smtClean="0"/>
              <a:t>5 events/h)</a:t>
            </a:r>
          </a:p>
          <a:p>
            <a:r>
              <a:rPr lang="en-US" dirty="0" smtClean="0"/>
              <a:t>To explore predictive factors </a:t>
            </a:r>
            <a:r>
              <a:rPr lang="en-US" dirty="0"/>
              <a:t>associated with an increase in the AHI in this </a:t>
            </a:r>
            <a:r>
              <a:rPr lang="en-US" dirty="0" smtClean="0"/>
              <a:t>subset of </a:t>
            </a:r>
            <a:r>
              <a:rPr lang="en-US" dirty="0"/>
              <a:t>patients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4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 smtClean="0"/>
              <a:t>Hypothesis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124944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non–sleep </a:t>
            </a:r>
            <a:r>
              <a:rPr lang="en-US" dirty="0" smtClean="0"/>
              <a:t>apnea patients</a:t>
            </a:r>
            <a:r>
              <a:rPr lang="en-US" dirty="0"/>
              <a:t>, clinical characteristics and parameters from </a:t>
            </a:r>
            <a:r>
              <a:rPr lang="en-US" dirty="0" smtClean="0"/>
              <a:t>preoperative </a:t>
            </a:r>
            <a:r>
              <a:rPr lang="en-US" dirty="0" err="1" smtClean="0"/>
              <a:t>polysomnography</a:t>
            </a:r>
            <a:r>
              <a:rPr lang="en-US" dirty="0" smtClean="0"/>
              <a:t> </a:t>
            </a:r>
            <a:r>
              <a:rPr lang="en-US" dirty="0"/>
              <a:t>may be predictive of the </a:t>
            </a:r>
            <a:r>
              <a:rPr lang="en-US" dirty="0" smtClean="0"/>
              <a:t>postoperative occurrence </a:t>
            </a:r>
            <a:r>
              <a:rPr lang="en-US" dirty="0"/>
              <a:t>of moderate-to-severe SDB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55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ลาย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ปลายสุ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ปลายสุ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784</TotalTime>
  <Words>1303</Words>
  <Application>Microsoft Office PowerPoint</Application>
  <PresentationFormat>นำเสนอทางหน้าจอ (4:3)</PresentationFormat>
  <Paragraphs>177</Paragraphs>
  <Slides>52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3" baseType="lpstr">
      <vt:lpstr>ปลายสุด</vt:lpstr>
      <vt:lpstr>Journal club</vt:lpstr>
      <vt:lpstr>postoperative Sleep-Disordered Breathing in Patients Without Preoperative Sleep Apnea</vt:lpstr>
      <vt:lpstr>Background </vt:lpstr>
      <vt:lpstr>Sleep-disordered breathing (SDB)</vt:lpstr>
      <vt:lpstr>Sleep-disordered breathing (SDB)</vt:lpstr>
      <vt:lpstr>Sleep-disordered breathing (SDB)</vt:lpstr>
      <vt:lpstr>Sleep-disordered breathing (SDB)</vt:lpstr>
      <vt:lpstr>Objective  </vt:lpstr>
      <vt:lpstr>Hypothesis </vt:lpstr>
      <vt:lpstr>Methods </vt:lpstr>
      <vt:lpstr>Study design</vt:lpstr>
      <vt:lpstr>Study subjects</vt:lpstr>
      <vt:lpstr>Patient recruitment and follow up</vt:lpstr>
      <vt:lpstr>Patient follow up</vt:lpstr>
      <vt:lpstr>Patient follow up</vt:lpstr>
      <vt:lpstr>The patient classification</vt:lpstr>
      <vt:lpstr>Anesthesia and Postoperative Pain Control</vt:lpstr>
      <vt:lpstr>Anesthesia and Postoperative Pain Control</vt:lpstr>
      <vt:lpstr>Sample size estimation</vt:lpstr>
      <vt:lpstr>Data analysis</vt:lpstr>
      <vt:lpstr>Data analysis</vt:lpstr>
      <vt:lpstr>Data analysis</vt:lpstr>
      <vt:lpstr>Data analysis</vt:lpstr>
      <vt:lpstr>Data analysis</vt:lpstr>
      <vt:lpstr>Data analysis</vt:lpstr>
      <vt:lpstr>Data analysis</vt:lpstr>
      <vt:lpstr>Results </vt:lpstr>
      <vt:lpstr>งานนำเสนอ PowerPoint</vt:lpstr>
      <vt:lpstr>Clinical data</vt:lpstr>
      <vt:lpstr>Clinical data</vt:lpstr>
      <vt:lpstr>Oxygen saturation and oxygen therapy</vt:lpstr>
      <vt:lpstr>งานนำเสนอ PowerPoint</vt:lpstr>
      <vt:lpstr>Preoperative baseline study parameters</vt:lpstr>
      <vt:lpstr>งานนำเสนอ PowerPoint</vt:lpstr>
      <vt:lpstr>Changes in sleep study parameters</vt:lpstr>
      <vt:lpstr>Factors Associated with Postoperative SDB</vt:lpstr>
      <vt:lpstr>Factors Associated with Postoperative SDB</vt:lpstr>
      <vt:lpstr>งานนำเสนอ PowerPoint</vt:lpstr>
      <vt:lpstr>Predicting Postoperative Moderate-to-Severe SDB</vt:lpstr>
      <vt:lpstr>Discussion </vt:lpstr>
      <vt:lpstr>Discussion </vt:lpstr>
      <vt:lpstr>Discussion</vt:lpstr>
      <vt:lpstr>Discussion</vt:lpstr>
      <vt:lpstr>Limitation </vt:lpstr>
      <vt:lpstr>Conclusions </vt:lpstr>
      <vt:lpstr>Conclusion </vt:lpstr>
      <vt:lpstr>Critical appraisal </vt:lpstr>
      <vt:lpstr>Critical appraisal </vt:lpstr>
      <vt:lpstr>Critical appraisal </vt:lpstr>
      <vt:lpstr>Critical appraisal </vt:lpstr>
      <vt:lpstr>Critical appraisal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dell</dc:creator>
  <cp:lastModifiedBy>dell</cp:lastModifiedBy>
  <cp:revision>55</cp:revision>
  <dcterms:created xsi:type="dcterms:W3CDTF">2016-09-04T14:33:09Z</dcterms:created>
  <dcterms:modified xsi:type="dcterms:W3CDTF">2016-09-06T17:55:38Z</dcterms:modified>
</cp:coreProperties>
</file>